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95" r:id="rId10"/>
    <p:sldId id="265" r:id="rId11"/>
    <p:sldId id="266" r:id="rId12"/>
    <p:sldId id="267" r:id="rId13"/>
    <p:sldId id="296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97" r:id="rId31"/>
    <p:sldId id="298" r:id="rId32"/>
    <p:sldId id="285" r:id="rId33"/>
    <p:sldId id="299" r:id="rId34"/>
    <p:sldId id="300" r:id="rId35"/>
    <p:sldId id="301" r:id="rId36"/>
    <p:sldId id="284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168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CB316-40EA-4886-81E0-C07F839038D9}" type="datetimeFigureOut">
              <a:rPr lang="ru-RU" smtClean="0"/>
              <a:t>28.11.2023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615AA-E8A1-43C4-AC12-572D4EC22A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2907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CB316-40EA-4886-81E0-C07F839038D9}" type="datetimeFigureOut">
              <a:rPr lang="ru-RU" smtClean="0"/>
              <a:t>28.11.2023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615AA-E8A1-43C4-AC12-572D4EC22A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5782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CB316-40EA-4886-81E0-C07F839038D9}" type="datetimeFigureOut">
              <a:rPr lang="ru-RU" smtClean="0"/>
              <a:t>28.11.2023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615AA-E8A1-43C4-AC12-572D4EC22A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332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CB316-40EA-4886-81E0-C07F839038D9}" type="datetimeFigureOut">
              <a:rPr lang="ru-RU" smtClean="0"/>
              <a:t>28.11.2023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615AA-E8A1-43C4-AC12-572D4EC22A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18226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CB316-40EA-4886-81E0-C07F839038D9}" type="datetimeFigureOut">
              <a:rPr lang="ru-RU" smtClean="0"/>
              <a:t>28.11.2023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615AA-E8A1-43C4-AC12-572D4EC22A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7874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CB316-40EA-4886-81E0-C07F839038D9}" type="datetimeFigureOut">
              <a:rPr lang="ru-RU" smtClean="0"/>
              <a:t>28.11.2023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615AA-E8A1-43C4-AC12-572D4EC22A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5786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CB316-40EA-4886-81E0-C07F839038D9}" type="datetimeFigureOut">
              <a:rPr lang="ru-RU" smtClean="0"/>
              <a:t>28.11.2023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615AA-E8A1-43C4-AC12-572D4EC22A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75467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CB316-40EA-4886-81E0-C07F839038D9}" type="datetimeFigureOut">
              <a:rPr lang="ru-RU" smtClean="0"/>
              <a:t>28.11.2023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615AA-E8A1-43C4-AC12-572D4EC22A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5156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CB316-40EA-4886-81E0-C07F839038D9}" type="datetimeFigureOut">
              <a:rPr lang="ru-RU" smtClean="0"/>
              <a:t>28.11.2023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615AA-E8A1-43C4-AC12-572D4EC22A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6533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CB316-40EA-4886-81E0-C07F839038D9}" type="datetimeFigureOut">
              <a:rPr lang="ru-RU" smtClean="0"/>
              <a:t>28.11.2023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615AA-E8A1-43C4-AC12-572D4EC22A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53401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CB316-40EA-4886-81E0-C07F839038D9}" type="datetimeFigureOut">
              <a:rPr lang="ru-RU" smtClean="0"/>
              <a:t>28.11.2023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615AA-E8A1-43C4-AC12-572D4EC22A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75037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1CB316-40EA-4886-81E0-C07F839038D9}" type="datetimeFigureOut">
              <a:rPr lang="ru-RU" smtClean="0"/>
              <a:t>28.11.2023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615AA-E8A1-43C4-AC12-572D4EC22A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8274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1078" y="1098458"/>
            <a:ext cx="7881608" cy="2812640"/>
          </a:xfrm>
          <a:solidFill>
            <a:srgbClr val="002060"/>
          </a:solidFill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</a:t>
            </a:r>
            <a:r>
              <a:rPr lang="ru-RU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13. </a:t>
            </a:r>
            <a:r>
              <a:rPr lang="ru-RU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 «Костные </a:t>
            </a:r>
            <a:r>
              <a:rPr lang="ru-RU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ткани. </a:t>
            </a:r>
            <a:r>
              <a:rPr lang="ru-RU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Остеогистогенез</a:t>
            </a:r>
            <a:r>
              <a:rPr lang="ru-RU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Гистологическое строение трубчатой </a:t>
            </a:r>
            <a:r>
              <a:rPr lang="ru-RU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кости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56711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944" y="472500"/>
            <a:ext cx="7675045" cy="5756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5111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365125"/>
            <a:ext cx="7926852" cy="5945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1106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49" y="481554"/>
            <a:ext cx="7754859" cy="5816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048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466" y="144856"/>
            <a:ext cx="7529894" cy="564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9739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493" y="443620"/>
            <a:ext cx="7792016" cy="5844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0950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747" y="499661"/>
            <a:ext cx="7481904" cy="5611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5467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835" y="365125"/>
            <a:ext cx="7637142" cy="5727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8462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835" y="365126"/>
            <a:ext cx="7206317" cy="5404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6093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920" y="365125"/>
            <a:ext cx="7431929" cy="5573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562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365126"/>
            <a:ext cx="7403441" cy="5552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617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5637" y="33905"/>
            <a:ext cx="7886700" cy="1325563"/>
          </a:xfrm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Общая характеристика костной ткани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28651" y="887241"/>
            <a:ext cx="7745804" cy="5355312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pPr marL="66040" marR="72390" indent="449580" algn="just">
              <a:spcAft>
                <a:spcPts val="0"/>
              </a:spcAft>
            </a:pPr>
            <a:r>
              <a:rPr lang="ru-RU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Костные ткани </a:t>
            </a:r>
            <a:r>
              <a:rPr lang="ru-RU" dirty="0" smtClean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это специализированный тип соединительной ткани, характеризующийся </a:t>
            </a:r>
            <a:r>
              <a:rPr lang="ru-RU" u="sng" dirty="0" smtClean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высокой минерализацией межклеточного вещества, содержащего около 70% неорганических веществ, главным образом фосфатов кальция. </a:t>
            </a:r>
          </a:p>
          <a:p>
            <a:pPr marL="66040" marR="72390" indent="449580" algn="just">
              <a:spcAft>
                <a:spcPts val="0"/>
              </a:spcAft>
            </a:pPr>
            <a:r>
              <a:rPr lang="ru-RU" dirty="0" smtClean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Органическое вещество представлено в основном </a:t>
            </a:r>
            <a:r>
              <a:rPr lang="ru-RU" u="sng" dirty="0" smtClean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белками коллагенового типа и липидами. </a:t>
            </a:r>
          </a:p>
          <a:p>
            <a:pPr marL="66040" marR="72390" indent="449580" algn="just">
              <a:spcAft>
                <a:spcPts val="0"/>
              </a:spcAft>
            </a:pPr>
            <a:r>
              <a:rPr lang="ru-RU" dirty="0" smtClean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 сравнению с хрящевой тканью в костной ткани содержится относительно </a:t>
            </a:r>
            <a:r>
              <a:rPr lang="ru-RU" u="sng" dirty="0" smtClean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небольшое количество воды, хондроитинсерной кислоты, много лимонной и других кислот, образующих комплексы с кальцием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r>
              <a:rPr lang="ru-RU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Функции костной ткани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b="1" u="sn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опорная, механическая, защитная, </a:t>
            </a:r>
            <a:r>
              <a:rPr lang="ru-RU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депо солей кальция, фосфора </a:t>
            </a:r>
            <a:r>
              <a:rPr lang="ru-RU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u="sn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других элементов</a:t>
            </a:r>
            <a:r>
              <a:rPr lang="ru-RU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Несмотря </a:t>
            </a:r>
            <a:r>
              <a:rPr lang="ru-RU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высокую минерализацию костной ткани в ней происходит постоянное обновление составляющих ее веществ, процессы разрушения и созидания, приспособление к меняющимся </a:t>
            </a:r>
            <a:r>
              <a:rPr lang="ru-RU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условиям.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Морфофункциональные </a:t>
            </a:r>
            <a:r>
              <a:rPr lang="ru-RU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свойства костной ткани меняются в зависимости от возраста, условий питания, мышечной нагрузки, воздействия желез внутренней среды, иннервации.</a:t>
            </a:r>
          </a:p>
          <a:p>
            <a:pPr marL="66040" marR="72390" indent="449580" algn="just">
              <a:spcAft>
                <a:spcPts val="0"/>
              </a:spcAft>
            </a:pP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33130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348" y="552261"/>
            <a:ext cx="6956804" cy="5217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6479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974" y="365125"/>
            <a:ext cx="7395716" cy="5546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7184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174" y="365126"/>
            <a:ext cx="6993017" cy="5244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0069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387" y="715224"/>
            <a:ext cx="7254842" cy="5441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8403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49" y="689782"/>
            <a:ext cx="7481905" cy="561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5965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36" y="461727"/>
            <a:ext cx="7653196" cy="573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698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493" y="443620"/>
            <a:ext cx="7665267" cy="574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035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493" y="443619"/>
            <a:ext cx="7520412" cy="5640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3456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223" y="365126"/>
            <a:ext cx="7113731" cy="5335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457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835" y="365126"/>
            <a:ext cx="7206317" cy="5404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5018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Классификация костных тканей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28651" y="1095469"/>
            <a:ext cx="7886699" cy="2308324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pPr marL="66040" marR="78105" indent="449580" algn="just">
              <a:tabLst>
                <a:tab pos="1452245" algn="l"/>
                <a:tab pos="1931035" algn="l"/>
                <a:tab pos="2827655" algn="l"/>
                <a:tab pos="3386455" algn="l"/>
                <a:tab pos="4171315" algn="l"/>
                <a:tab pos="4846955" algn="l"/>
              </a:tabLst>
            </a:pPr>
            <a:r>
              <a:rPr lang="ru-RU" dirty="0" smtClean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Выделяют	два	основных	типа	костной	ткани:	</a:t>
            </a:r>
          </a:p>
          <a:p>
            <a:pPr marL="66040" marR="78105" indent="449580" algn="just">
              <a:tabLst>
                <a:tab pos="1452245" algn="l"/>
                <a:tab pos="1931035" algn="l"/>
                <a:tab pos="2827655" algn="l"/>
                <a:tab pos="3386455" algn="l"/>
                <a:tab pos="4171315" algn="l"/>
                <a:tab pos="4846955" algn="l"/>
              </a:tabLst>
            </a:pPr>
            <a:r>
              <a:rPr lang="ru-RU" dirty="0" smtClean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b="1" spc="-5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ретикулофиброзную</a:t>
            </a:r>
            <a:r>
              <a:rPr lang="ru-RU" b="1" spc="-5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(грубоволокнистую)</a:t>
            </a:r>
          </a:p>
          <a:p>
            <a:pPr marL="66040" marR="78105" indent="449580" algn="just">
              <a:tabLst>
                <a:tab pos="1452245" algn="l"/>
                <a:tab pos="1931035" algn="l"/>
                <a:tab pos="2827655" algn="l"/>
                <a:tab pos="3386455" algn="l"/>
                <a:tab pos="4171315" algn="l"/>
                <a:tab pos="4846955" algn="l"/>
              </a:tabLst>
            </a:pPr>
            <a:r>
              <a:rPr lang="ru-RU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пластинчатую (тонковолокнистую)</a:t>
            </a:r>
          </a:p>
          <a:p>
            <a:pPr marL="66040" marR="78105" indent="449580" algn="just">
              <a:tabLst>
                <a:tab pos="1452245" algn="l"/>
                <a:tab pos="1931035" algn="l"/>
                <a:tab pos="2827655" algn="l"/>
                <a:tab pos="3386455" algn="l"/>
                <a:tab pos="4171315" algn="l"/>
                <a:tab pos="4846955" algn="l"/>
              </a:tabLst>
            </a:pPr>
            <a:r>
              <a:rPr lang="ru-RU" dirty="0" smtClean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       Они различаются по структуре и физическим</a:t>
            </a:r>
            <a:r>
              <a:rPr lang="ru-RU" spc="95" dirty="0" smtClean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свойствам благодаря строению межклеточного вещества. </a:t>
            </a:r>
          </a:p>
          <a:p>
            <a:pPr marL="66040" marR="78105" indent="449580" algn="just">
              <a:tabLst>
                <a:tab pos="1452245" algn="l"/>
                <a:tab pos="1931035" algn="l"/>
                <a:tab pos="2827655" algn="l"/>
                <a:tab pos="3386455" algn="l"/>
                <a:tab pos="4171315" algn="l"/>
                <a:tab pos="4846955" algn="l"/>
              </a:tabLst>
            </a:pPr>
            <a:r>
              <a:rPr lang="ru-RU" dirty="0" smtClean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 костной ткани относят, также </a:t>
            </a:r>
            <a:r>
              <a:rPr lang="ru-RU" b="1" dirty="0" smtClean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цемент и дентин зуба</a:t>
            </a:r>
            <a:r>
              <a:rPr lang="ru-RU" dirty="0" smtClean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которые характеризуются высокой степенью минерализации межклеточного вещества и выполняют опорную и механическую функции.</a:t>
            </a:r>
            <a:endParaRPr lang="ru-RU" dirty="0">
              <a:solidFill>
                <a:srgbClr val="FFFF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808354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9" y="244444"/>
            <a:ext cx="7372763" cy="5522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28234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22" y="81481"/>
            <a:ext cx="8534184" cy="6392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23349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779" y="479833"/>
            <a:ext cx="7411769" cy="5558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26651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509" y="365126"/>
            <a:ext cx="7840491" cy="5872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2587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365126"/>
            <a:ext cx="7211643" cy="5401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21354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216" y="434566"/>
            <a:ext cx="7118936" cy="5332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1658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522837"/>
            <a:ext cx="7447041" cy="5585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61173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493" y="443620"/>
            <a:ext cx="7411771" cy="5558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92008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346" y="365126"/>
            <a:ext cx="7113731" cy="5335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9133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841" y="365126"/>
            <a:ext cx="7206317" cy="5404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9040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338" y="365126"/>
            <a:ext cx="7505324" cy="5628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1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371" y="365126"/>
            <a:ext cx="7143909" cy="5357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68930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717486"/>
            <a:ext cx="7267640" cy="5450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87942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655" y="590195"/>
            <a:ext cx="6999053" cy="5249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18354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707" y="470780"/>
            <a:ext cx="7065445" cy="5299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52132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75" y="814811"/>
            <a:ext cx="7029231" cy="5271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76416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135" y="525101"/>
            <a:ext cx="7375556" cy="5531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3322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365125"/>
            <a:ext cx="7926852" cy="5945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4971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841" y="437554"/>
            <a:ext cx="7206317" cy="5404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7853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835" y="365125"/>
            <a:ext cx="7842353" cy="5881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394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463447"/>
            <a:ext cx="7747472" cy="5810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5892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101" y="218982"/>
            <a:ext cx="7641124" cy="5723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6724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</TotalTime>
  <Words>80</Words>
  <Application>Microsoft Office PowerPoint</Application>
  <PresentationFormat>Экран (4:3)</PresentationFormat>
  <Paragraphs>15</Paragraphs>
  <Slides>45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50" baseType="lpstr">
      <vt:lpstr>Arial</vt:lpstr>
      <vt:lpstr>Calibri</vt:lpstr>
      <vt:lpstr>Calibri Light</vt:lpstr>
      <vt:lpstr>Times New Roman</vt:lpstr>
      <vt:lpstr>Тема Office</vt:lpstr>
      <vt:lpstr>  Лекция 13.  Тема: «Костные ткани. Остеогистогенез. Гистологическое строение трубчатой кости»</vt:lpstr>
      <vt:lpstr>         Общая характеристика костной ткани</vt:lpstr>
      <vt:lpstr>Классификация костных тканей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Шалахметова Тамара</dc:creator>
  <cp:lastModifiedBy>Шалахметова Тамара</cp:lastModifiedBy>
  <cp:revision>48</cp:revision>
  <dcterms:created xsi:type="dcterms:W3CDTF">2023-11-28T08:24:02Z</dcterms:created>
  <dcterms:modified xsi:type="dcterms:W3CDTF">2023-11-28T11:26:18Z</dcterms:modified>
</cp:coreProperties>
</file>